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76" r:id="rId3"/>
    <p:sldId id="277" r:id="rId4"/>
    <p:sldId id="278" r:id="rId5"/>
    <p:sldId id="279" r:id="rId6"/>
    <p:sldId id="263" r:id="rId7"/>
    <p:sldId id="264" r:id="rId8"/>
    <p:sldId id="265" r:id="rId9"/>
    <p:sldId id="257" r:id="rId10"/>
    <p:sldId id="258" r:id="rId11"/>
    <p:sldId id="259" r:id="rId12"/>
    <p:sldId id="260" r:id="rId13"/>
    <p:sldId id="261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C0E428C-831D-4B41-B993-AD7BF68D807F}" type="datetimeFigureOut">
              <a:rPr lang="pl-PL"/>
              <a:pPr>
                <a:defRPr/>
              </a:pPr>
              <a:t>2015-04-20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42C9BBE-7A0C-4E53-890F-D3E35AB0AD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A19B7B8-501C-4BFE-8CEF-88E39B9C28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1888-081C-43CB-B3CE-72AB6834F0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C24C-F023-45D8-91CD-F4F65C8835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DE686-FA3E-4670-9CCC-6C13547FAF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Prostokąt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03E011E-5F49-4643-9012-C1D4C8E733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EC42-D373-41F7-B069-B97C3D25C2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>
              <a:cs typeface="+mn-cs"/>
            </a:endParaRPr>
          </a:p>
        </p:txBody>
      </p:sp>
      <p:sp>
        <p:nvSpPr>
          <p:cNvPr id="8" name="Prostokąt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Prostokąt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08E3A00-AE3E-4944-85E7-4D3B1F7F53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FAF7-C361-40AF-BF46-3A2817508C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Prostokąt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465148-3475-47B0-A8D6-44F25B7487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Prostokąt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30C7820-C671-4D7A-9C17-C95CCF2DF2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Prostokąt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6DDE-5995-4C4E-8A5B-649683B473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5402EEC-4FD2-418F-A6EA-BC9CD64098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D251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3000375"/>
            <a:ext cx="6584950" cy="2786063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Jak mądrze kochać i wychowywać swoje dzieci.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Rodzina </a:t>
            </a:r>
            <a:r>
              <a:rPr lang="pl-PL" sz="2400" dirty="0"/>
              <a:t>jest pierwszym w życiu </a:t>
            </a:r>
            <a:endParaRPr lang="pl-PL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dziecka </a:t>
            </a:r>
            <a:r>
              <a:rPr lang="pl-PL" sz="2400" dirty="0"/>
              <a:t>środowiskiem </a:t>
            </a:r>
            <a:endParaRPr lang="pl-PL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wychowawczym</a:t>
            </a:r>
            <a:r>
              <a:rPr lang="pl-PL" sz="2400" dirty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/>
              <a:t>Jej zadaniem jest </a:t>
            </a:r>
            <a:r>
              <a:rPr lang="pl-PL" sz="2400" dirty="0" smtClean="0"/>
              <a:t>stworzenie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 </a:t>
            </a:r>
            <a:r>
              <a:rPr lang="pl-PL" sz="2400" dirty="0"/>
              <a:t>warunków do </a:t>
            </a:r>
            <a:r>
              <a:rPr lang="pl-PL" sz="2400" dirty="0" smtClean="0"/>
              <a:t>wszechstronnego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 </a:t>
            </a:r>
            <a:r>
              <a:rPr lang="pl-PL" sz="2400" dirty="0"/>
              <a:t>rozwoju dziecka i w tym </a:t>
            </a:r>
            <a:r>
              <a:rPr lang="pl-PL" sz="2400" dirty="0" smtClean="0"/>
              <a:t>znaczeniu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 </a:t>
            </a:r>
            <a:r>
              <a:rPr lang="pl-PL" sz="2400" dirty="0"/>
              <a:t>powinno mieć </a:t>
            </a:r>
            <a:r>
              <a:rPr lang="pl-PL" sz="2400" dirty="0" smtClean="0"/>
              <a:t>wszystko.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pPr eaLnBrk="1" hangingPunct="1"/>
            <a:r>
              <a:rPr lang="pl-PL" sz="4000" b="1" smtClean="0"/>
              <a:t>Czy dzieci muszą mieć wszystko- główne błędy popełniane przez rodziców</a:t>
            </a:r>
          </a:p>
        </p:txBody>
      </p:sp>
      <p:sp>
        <p:nvSpPr>
          <p:cNvPr id="14339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A2DFD-6B3D-42B6-AA40-93FCC41F33EC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p:transition spd="slow" advTm="268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/>
              <a:t>Potrzeby </a:t>
            </a:r>
            <a:r>
              <a:rPr lang="pl-PL" sz="3600" b="1" dirty="0" smtClean="0"/>
              <a:t>związane </a:t>
            </a:r>
            <a:r>
              <a:rPr lang="pl-PL" sz="3600" b="1" dirty="0"/>
              <a:t>z </a:t>
            </a:r>
            <a:r>
              <a:rPr lang="pl-PL" sz="3600" b="1" dirty="0" smtClean="0"/>
              <a:t>rozwojem</a:t>
            </a:r>
            <a:br>
              <a:rPr lang="pl-PL" sz="3600" b="1" dirty="0" smtClean="0"/>
            </a:br>
            <a:r>
              <a:rPr lang="pl-PL" sz="3600" b="1" dirty="0" smtClean="0"/>
              <a:t> </a:t>
            </a:r>
            <a:r>
              <a:rPr lang="pl-PL" sz="3600" b="1" dirty="0"/>
              <a:t>fizycznym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1" smtClean="0"/>
              <a:t>Zapewnienie sprawnego funkcjonowania organizmu w układzie : ruchowym, oddechowym, krwionośnym, przemiany materii, wydalania, nerwowym, zmysłowym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b="1" smtClean="0"/>
              <a:t>Osiąga się to poprzez: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400" b="1" smtClean="0"/>
              <a:t>Prawidłowe odżywianie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400" b="1" smtClean="0"/>
              <a:t>Przestrzeganie zasad higieny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400" b="1" smtClean="0"/>
              <a:t>Racjonalny odpowiedni dla wieku tryb życia: czas zabawy, nauki, pracy , wypoczynku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400" b="1" smtClean="0"/>
              <a:t>Ochrona przed chorobami, wypadkami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l-PL" sz="2400" b="1" smtClean="0"/>
              <a:t>Zachęcanie dziecka do różnych form aktywnego wypoczynku</a:t>
            </a:r>
          </a:p>
        </p:txBody>
      </p:sp>
      <p:sp>
        <p:nvSpPr>
          <p:cNvPr id="23555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751BF-7655-4D98-AA0B-F4785EBF36C7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  <p:transition spd="slow" advTm="126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/>
              <a:t>Potrzeby związane z rozwojem psychicznym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smtClean="0"/>
              <a:t>Stworzenie sprzyjających warunków rozwoju mowy i myślenia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Ochrona przed wstrząsami psychicznymi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Rozwijanie wyobraźni i pamięci dziecka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Organizowanie doświadczeń poznawczych dziecka sprzyjających doskonaleniu postrzegania i ćwiczenia uwagi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Kształtowanie wrażliwości uczuciowej</a:t>
            </a:r>
          </a:p>
        </p:txBody>
      </p:sp>
      <p:sp>
        <p:nvSpPr>
          <p:cNvPr id="24579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93EAF-91AA-440E-A20B-97CE5476AA02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  <p:transition spd="slow" advTm="39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/>
              <a:t>Potrzeby związane z rozwojem kulturalnym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smtClean="0"/>
              <a:t>Wzbogacenie życia dziecka poprzez kontakt z dobrami kultury, z literaturą, filmem, teatrem, muzyką, fotografiką, plastyką, tańcem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Szukanie powodów do radości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Budzenie aspiracji i zainteresowań intelektualnych i estetycznych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Poznawanie i przestrzeganie zwyczajów i obyczajów danej społeczności</a:t>
            </a:r>
          </a:p>
          <a:p>
            <a:pPr eaLnBrk="1" hangingPunct="1">
              <a:lnSpc>
                <a:spcPct val="90000"/>
              </a:lnSpc>
            </a:pPr>
            <a:endParaRPr lang="pl-PL" sz="2800" b="1" smtClean="0"/>
          </a:p>
        </p:txBody>
      </p:sp>
      <p:sp>
        <p:nvSpPr>
          <p:cNvPr id="25603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0A5B2-A38F-498C-A43C-6E7C6782BAF7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  <p:transition spd="slow" advTm="62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/>
              <a:t>Potrzeby związane z rozwojem społecznym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smtClean="0"/>
              <a:t>Współdziałanie i niesienie pomocy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Pozytywna motywacja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Pozytywny stosunek do pracy, uczenia się, czuwanie nad rzetelnym wypełnianiem zadań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Udział w pracach domowych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Ćwiczenia w dokonywaniu obiektywnej oceny  działania własnego i innych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b="1" smtClean="0"/>
              <a:t>krytycznej oceny postępowania</a:t>
            </a:r>
          </a:p>
        </p:txBody>
      </p:sp>
      <p:sp>
        <p:nvSpPr>
          <p:cNvPr id="26627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891E4-7072-4494-B6E2-0B16A3B29F1E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  <p:transition spd="slow" advTm="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10 przykazań dobrego, skutecznego wychowania</a:t>
            </a:r>
            <a:endParaRPr lang="pl-PL" dirty="0"/>
          </a:p>
        </p:txBody>
      </p:sp>
      <p:sp>
        <p:nvSpPr>
          <p:cNvPr id="2765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Ufaj swojej intuicji, ale też poznaj siebie</a:t>
            </a:r>
          </a:p>
          <a:p>
            <a:pPr eaLnBrk="1" hangingPunct="1"/>
            <a:r>
              <a:rPr lang="pl-PL" smtClean="0"/>
              <a:t>Nie rezygnuj z własnych potrzeb na rzecz dziecka</a:t>
            </a:r>
          </a:p>
          <a:p>
            <a:pPr eaLnBrk="1" hangingPunct="1"/>
            <a:r>
              <a:rPr lang="pl-PL" smtClean="0"/>
              <a:t>Znaj swoje dziecko. Słuchaj słów, wnioski wyciągaj z zachowania</a:t>
            </a:r>
          </a:p>
          <a:p>
            <a:pPr eaLnBrk="1" hangingPunct="1"/>
            <a:r>
              <a:rPr lang="pl-PL" smtClean="0"/>
              <a:t>Od samego początku dbaj o rozwój pozytywnych wartości</a:t>
            </a:r>
          </a:p>
          <a:p>
            <a:pPr eaLnBrk="1" hangingPunct="1"/>
            <a:r>
              <a:rPr lang="pl-PL" smtClean="0"/>
              <a:t>Podkreślaj znaczenie dobrych chęci, wysiłku i gotowości do emocjonalnego ryzyka</a:t>
            </a:r>
          </a:p>
          <a:p>
            <a:pPr eaLnBrk="1" hangingPunct="1"/>
            <a:endParaRPr lang="pl-PL" smtClean="0"/>
          </a:p>
        </p:txBody>
      </p:sp>
      <p:sp>
        <p:nvSpPr>
          <p:cNvPr id="27651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281CC-853C-492F-9351-C63F7488541E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  <p:transition spd="slow" advTm="245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rgbClr val="9D2512"/>
                </a:solidFill>
              </a:rPr>
              <a:t>10 przykazań</a:t>
            </a:r>
          </a:p>
        </p:txBody>
      </p:sp>
      <p:sp>
        <p:nvSpPr>
          <p:cNvPr id="2867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Bądź rodzicem, a nie przyjacielem rówieśnikiem</a:t>
            </a:r>
          </a:p>
          <a:p>
            <a:pPr eaLnBrk="1" hangingPunct="1"/>
            <a:r>
              <a:rPr lang="pl-PL" smtClean="0"/>
              <a:t>Wyznaczaj granice. „Nie” jest pełnym i skończonym zdaniem</a:t>
            </a:r>
          </a:p>
          <a:p>
            <a:pPr eaLnBrk="1" hangingPunct="1"/>
            <a:r>
              <a:rPr lang="pl-PL" smtClean="0"/>
              <a:t>Utrzymuj dyscyplinę, ale nie karz</a:t>
            </a:r>
          </a:p>
          <a:p>
            <a:pPr eaLnBrk="1" hangingPunct="1"/>
            <a:r>
              <a:rPr lang="pl-PL" smtClean="0"/>
              <a:t>Rozmawiaj, a nie komunikuj</a:t>
            </a:r>
          </a:p>
          <a:p>
            <a:pPr eaLnBrk="1" hangingPunct="1"/>
            <a:r>
              <a:rPr lang="pl-PL" smtClean="0"/>
              <a:t>Zajmuj zdecydowane stanowisko w sprawach seksu i narkotyków</a:t>
            </a:r>
          </a:p>
        </p:txBody>
      </p:sp>
      <p:sp>
        <p:nvSpPr>
          <p:cNvPr id="28675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454E9-BCAF-443C-92C4-6D8261F4E7E2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  <p:transition spd="slow" advTm="1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Dla rodziców</a:t>
            </a:r>
            <a:endParaRPr lang="pl-PL" dirty="0"/>
          </a:p>
        </p:txBody>
      </p:sp>
      <p:sp>
        <p:nvSpPr>
          <p:cNvPr id="2969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Akceptuj dziecko takim, jakie ono jest</a:t>
            </a:r>
          </a:p>
          <a:p>
            <a:pPr eaLnBrk="1" hangingPunct="1"/>
            <a:r>
              <a:rPr lang="pl-PL" smtClean="0"/>
              <a:t>Dostrzegaj każde powodzenie dziecka i chwal je publicznie</a:t>
            </a:r>
          </a:p>
          <a:p>
            <a:pPr eaLnBrk="1" hangingPunct="1"/>
            <a:r>
              <a:rPr lang="pl-PL" smtClean="0"/>
              <a:t>Nie mów publicznie o niepowodzeniach dziecka, zapewniaj, że to przejściowe, wspieraj dziecko w trudnych sytuacjach</a:t>
            </a:r>
          </a:p>
          <a:p>
            <a:pPr eaLnBrk="1" hangingPunct="1"/>
            <a:r>
              <a:rPr lang="pl-PL" smtClean="0"/>
              <a:t>Od początku buduj pozytywny obraz własnej osoby dziecka, podkreślaj jego sukcesy i utwierdzaj je w przekonaniu, że potrafi sobie poradzić w  różnych sytuacjach</a:t>
            </a:r>
          </a:p>
          <a:p>
            <a:pPr eaLnBrk="1" hangingPunct="1"/>
            <a:endParaRPr lang="pl-PL" smtClean="0"/>
          </a:p>
        </p:txBody>
      </p:sp>
      <p:sp>
        <p:nvSpPr>
          <p:cNvPr id="29699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EFF5D-5833-491F-BAB2-AA1E5E2680AF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  <p:transition spd="slow" advTm="1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Dla rodziców</a:t>
            </a:r>
            <a:endParaRPr lang="pl-PL" dirty="0"/>
          </a:p>
        </p:txBody>
      </p:sp>
      <p:sp>
        <p:nvSpPr>
          <p:cNvPr id="30722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 </a:t>
            </a:r>
            <a:r>
              <a:rPr lang="pl-PL" sz="2400" smtClean="0"/>
              <a:t>Często nagradzaj, jak najrzadziej karaj</a:t>
            </a:r>
          </a:p>
          <a:p>
            <a:pPr eaLnBrk="1" hangingPunct="1"/>
            <a:r>
              <a:rPr lang="pl-PL" sz="2400" smtClean="0"/>
              <a:t>Nagradzaj pochwałą  i akceptującymi zachowaniami, pamiętaj, że nagrody materialne zmieniają wewnętrzną motywację dziecka</a:t>
            </a:r>
          </a:p>
          <a:p>
            <a:pPr eaLnBrk="1" hangingPunct="1"/>
            <a:r>
              <a:rPr lang="pl-PL" sz="2400" smtClean="0"/>
              <a:t>Pamiętaj, że kara dla dziecka nie może być duża, ponieważ powoduje lęk przed nią i nie pozwala wytworzyć wewnętrznego  uzasadnienia, dlaczego trzeba zmienić zachowanie</a:t>
            </a:r>
          </a:p>
          <a:p>
            <a:pPr eaLnBrk="1" hangingPunct="1"/>
            <a:r>
              <a:rPr lang="pl-PL" sz="2400" smtClean="0"/>
              <a:t>Akceptuj dziecko takim, jakie ono jest, ale jednocześnie dawaj do zrozumienia, że oczekujesz zmian w kierunku rozwojowym i je zaakceptujesz</a:t>
            </a:r>
          </a:p>
          <a:p>
            <a:pPr eaLnBrk="1" hangingPunct="1"/>
            <a:r>
              <a:rPr lang="pl-PL" sz="2400" smtClean="0"/>
              <a:t>Przy wyborze dalszych planów nauki bądź życzliwym doradcą dziecka</a:t>
            </a:r>
          </a:p>
        </p:txBody>
      </p:sp>
      <p:sp>
        <p:nvSpPr>
          <p:cNvPr id="30723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01321-B419-49B3-B9B0-6815EC295AD9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  <p:transition spd="slow" advTm="175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800" dirty="0" smtClean="0"/>
              <a:t>Jak najlepiej wykorzystać decydujący okres: od urodzenia do 10 roku życia</a:t>
            </a:r>
            <a:endParaRPr lang="pl-PL" sz="2800" dirty="0"/>
          </a:p>
        </p:txBody>
      </p:sp>
      <p:sp>
        <p:nvSpPr>
          <p:cNvPr id="3174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z="2000" smtClean="0"/>
              <a:t>5 0% zdolności człowieka  do uczenia się rozwija się w pierwszych czterech latach życia</a:t>
            </a:r>
          </a:p>
          <a:p>
            <a:pPr eaLnBrk="1" hangingPunct="1"/>
            <a:r>
              <a:rPr lang="pl-PL" sz="2000" smtClean="0"/>
              <a:t>Kolejne 30% wykształca się do ósmego roku życia</a:t>
            </a:r>
          </a:p>
          <a:p>
            <a:pPr eaLnBrk="1" hangingPunct="1"/>
            <a:r>
              <a:rPr lang="pl-PL" sz="2000" smtClean="0"/>
              <a:t>Podczas tych decydujących lat tworzą się drogi nerwowe, na których opiera się cała przyszła zdolność uczenia się</a:t>
            </a:r>
          </a:p>
          <a:p>
            <a:pPr eaLnBrk="1" hangingPunct="1"/>
            <a:r>
              <a:rPr lang="pl-PL" sz="2000" smtClean="0"/>
              <a:t>Po ukończeniu 10 roku życia dendryty, które nie wytworzyły połączeń , obumierają</a:t>
            </a:r>
          </a:p>
          <a:p>
            <a:pPr eaLnBrk="1" hangingPunct="1"/>
            <a:r>
              <a:rPr lang="pl-PL" sz="2000" smtClean="0"/>
              <a:t>Dzieci są najlepszymi pedagogami, a rodzice ich najlepszymi pierwszymi nauczycielami</a:t>
            </a:r>
          </a:p>
          <a:p>
            <a:pPr eaLnBrk="1" hangingPunct="1"/>
            <a:r>
              <a:rPr lang="pl-PL" sz="2000" smtClean="0"/>
              <a:t>Dzieci uczą się najlepiej tego, czego doświadczają wszystkimi zmysłami</a:t>
            </a:r>
          </a:p>
          <a:p>
            <a:pPr eaLnBrk="1" hangingPunct="1"/>
            <a:r>
              <a:rPr lang="pl-PL" sz="2000" smtClean="0"/>
              <a:t>Najlepszymi szkołami są place zabaw, lasy, muzea</a:t>
            </a:r>
          </a:p>
          <a:p>
            <a:pPr eaLnBrk="1" hangingPunct="1"/>
            <a:r>
              <a:rPr lang="pl-PL" sz="2000" smtClean="0"/>
              <a:t>Proste ćwiczenia  fizyczne wspomagają procesy uczenia się</a:t>
            </a:r>
          </a:p>
          <a:p>
            <a:pPr eaLnBrk="1" hangingPunct="1"/>
            <a:r>
              <a:rPr lang="pl-PL" sz="2000" smtClean="0"/>
              <a:t>Nauka pisania, czytania, liczenia powinny być zabawą</a:t>
            </a:r>
          </a:p>
          <a:p>
            <a:pPr eaLnBrk="1" hangingPunct="1"/>
            <a:endParaRPr lang="pl-PL" sz="2400" smtClean="0"/>
          </a:p>
        </p:txBody>
      </p:sp>
      <p:sp>
        <p:nvSpPr>
          <p:cNvPr id="31747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67FD-1BE1-45DE-BEAA-74BF443B80DE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Gdybym mogła od nowa wychowywać dziecko</a:t>
            </a:r>
            <a:endParaRPr lang="pl-PL" dirty="0"/>
          </a:p>
        </p:txBody>
      </p:sp>
      <p:sp>
        <p:nvSpPr>
          <p:cNvPr id="3277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z="2000" smtClean="0"/>
              <a:t>Częściej używałabym palca do malowania, a rzadziej do wytykania</a:t>
            </a:r>
          </a:p>
          <a:p>
            <a:pPr eaLnBrk="1" hangingPunct="1"/>
            <a:r>
              <a:rPr lang="pl-PL" sz="2000" smtClean="0"/>
              <a:t>Mniej bym upominała, a bardziej dbała o bliski kontakt</a:t>
            </a:r>
          </a:p>
          <a:p>
            <a:pPr eaLnBrk="1" hangingPunct="1"/>
            <a:r>
              <a:rPr lang="pl-PL" sz="2000" smtClean="0"/>
              <a:t>Zamiast patrzyć stale na zegarek, patrzyłabym na to co robi</a:t>
            </a:r>
          </a:p>
          <a:p>
            <a:pPr eaLnBrk="1" hangingPunct="1"/>
            <a:r>
              <a:rPr lang="pl-PL" sz="2000" smtClean="0"/>
              <a:t>Wiedziałabym mniej, ale potrafiłabym okazać troskę</a:t>
            </a:r>
          </a:p>
          <a:p>
            <a:pPr eaLnBrk="1" hangingPunct="1"/>
            <a:r>
              <a:rPr lang="pl-PL" sz="2000" smtClean="0"/>
              <a:t>Robilibyśmy więcej wycieczek i puszczali więcej latawców</a:t>
            </a:r>
          </a:p>
          <a:p>
            <a:pPr eaLnBrk="1" hangingPunct="1"/>
            <a:r>
              <a:rPr lang="pl-PL" sz="2000" smtClean="0"/>
              <a:t>Przestawałabym udawać poważną, a zaczęła poważnie się bawić</a:t>
            </a:r>
          </a:p>
          <a:p>
            <a:pPr eaLnBrk="1" hangingPunct="1"/>
            <a:r>
              <a:rPr lang="pl-PL" sz="2000" smtClean="0"/>
              <a:t>Rzadziej bym szarpała, a częściej przytulała</a:t>
            </a:r>
          </a:p>
          <a:p>
            <a:pPr eaLnBrk="1" hangingPunct="1"/>
            <a:r>
              <a:rPr lang="pl-PL" sz="2000" smtClean="0"/>
              <a:t>Rzadziej byłabym nieugięta, a częściej wspierała</a:t>
            </a:r>
          </a:p>
          <a:p>
            <a:pPr eaLnBrk="1" hangingPunct="1"/>
            <a:r>
              <a:rPr lang="pl-PL" sz="2000" smtClean="0"/>
              <a:t>Budowałabym najpierw poczucie własnej wartości, a dopiero później dom</a:t>
            </a:r>
          </a:p>
          <a:p>
            <a:pPr eaLnBrk="1" hangingPunct="1"/>
            <a:r>
              <a:rPr lang="pl-PL" sz="2000" smtClean="0"/>
              <a:t>Nie uczyłabym zaufania do władzy, lecz potęgi  miłości</a:t>
            </a:r>
          </a:p>
          <a:p>
            <a:pPr eaLnBrk="1" hangingPunct="1"/>
            <a:endParaRPr lang="pl-PL" sz="2000" smtClean="0"/>
          </a:p>
          <a:p>
            <a:pPr eaLnBrk="1" hangingPunct="1"/>
            <a:r>
              <a:rPr lang="pl-PL" sz="2000" smtClean="0"/>
              <a:t>Opracowała Maria Maruszak</a:t>
            </a:r>
          </a:p>
        </p:txBody>
      </p:sp>
      <p:sp>
        <p:nvSpPr>
          <p:cNvPr id="32771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F9326-043E-4C31-997A-79003CFB36CD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  <p:transition spd="slow" advTm="15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Główne błędy popełniane przez rodziców</a:t>
            </a:r>
            <a:endParaRPr lang="pl-PL" dirty="0"/>
          </a:p>
        </p:txBody>
      </p:sp>
      <p:sp>
        <p:nvSpPr>
          <p:cNvPr id="15362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l-PL" smtClean="0"/>
              <a:t>Nieumiejętność wyznaczania granic, czyli co wolno a czego nie wolno</a:t>
            </a:r>
          </a:p>
          <a:p>
            <a:r>
              <a:rPr lang="pl-PL" smtClean="0"/>
              <a:t>Brak konsekwencji</a:t>
            </a:r>
          </a:p>
          <a:p>
            <a:r>
              <a:rPr lang="pl-PL" smtClean="0"/>
              <a:t>Brak jedności działania i współpracy obojga rodziców</a:t>
            </a:r>
          </a:p>
          <a:p>
            <a:r>
              <a:rPr lang="pl-PL" smtClean="0"/>
              <a:t>Brak właściwej hierarchii wartości rodziców- do czego zmierzają, czyli czego chcą dla swojego dziecka</a:t>
            </a:r>
          </a:p>
          <a:p>
            <a:r>
              <a:rPr lang="pl-PL" smtClean="0"/>
              <a:t>Brak współpracy obojga rodziców jest wyrazem niedojrzałości do rodzicielstwa</a:t>
            </a:r>
          </a:p>
          <a:p>
            <a:r>
              <a:rPr lang="pl-PL" smtClean="0"/>
              <a:t>Brak czasu, uwagi, miłości</a:t>
            </a:r>
          </a:p>
          <a:p>
            <a:r>
              <a:rPr lang="pl-PL" smtClean="0"/>
              <a:t>Brak zyczliwości, pełnej akceptacji</a:t>
            </a:r>
          </a:p>
        </p:txBody>
      </p:sp>
      <p:sp>
        <p:nvSpPr>
          <p:cNvPr id="15363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A2D64-C6DF-4297-B4A7-052FF6C0746F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ransition spd="slow" advTm="236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10 przykazań dotyczących wychowania dzieci</a:t>
            </a:r>
            <a:endParaRPr lang="pl-PL" dirty="0"/>
          </a:p>
        </p:txBody>
      </p:sp>
      <p:sp>
        <p:nvSpPr>
          <p:cNvPr id="3379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l-PL" sz="2000" smtClean="0"/>
              <a:t>Będziesz dla swych dzieci jak beznamiętny policjant: zachowaj spokój i nie bądź głupi</a:t>
            </a:r>
          </a:p>
          <a:p>
            <a:r>
              <a:rPr lang="pl-PL" sz="2000" smtClean="0"/>
              <a:t>Będziesz słuchać nawet wtedy, gdy dziecko krzyczy</a:t>
            </a:r>
          </a:p>
          <a:p>
            <a:r>
              <a:rPr lang="pl-PL" sz="2000" smtClean="0"/>
              <a:t>Nie krzycz:  mów mądrze</a:t>
            </a:r>
          </a:p>
          <a:p>
            <a:r>
              <a:rPr lang="pl-PL" sz="2000" smtClean="0"/>
              <a:t>Będziesz dodawał 15 minut do każdego kontaktu z twym nastoletnim dzieckiem</a:t>
            </a:r>
          </a:p>
          <a:p>
            <a:r>
              <a:rPr lang="pl-PL" sz="2000" smtClean="0"/>
              <a:t>Będziesz przezwyciężał swą głupią dumę</a:t>
            </a:r>
          </a:p>
          <a:p>
            <a:r>
              <a:rPr lang="pl-PL" sz="2000" smtClean="0"/>
              <a:t>Nie zabijaj</a:t>
            </a:r>
          </a:p>
          <a:p>
            <a:r>
              <a:rPr lang="pl-PL" sz="2000" smtClean="0"/>
              <a:t>Przepraszaj przy każdej sposobności</a:t>
            </a:r>
          </a:p>
          <a:p>
            <a:r>
              <a:rPr lang="pl-PL" sz="2000" smtClean="0"/>
              <a:t>Szanuj tożsamość swego dziecka/ nawet jeśli robi ci się od niedobrze/</a:t>
            </a:r>
          </a:p>
          <a:p>
            <a:r>
              <a:rPr lang="pl-PL" sz="2000" smtClean="0"/>
              <a:t>Bądź wierny  samemu sobie</a:t>
            </a:r>
          </a:p>
          <a:p>
            <a:r>
              <a:rPr lang="pl-PL" sz="2000" smtClean="0"/>
              <a:t>Pamiętaj, że to przeminie</a:t>
            </a:r>
          </a:p>
          <a:p>
            <a:endParaRPr lang="pl-PL" smtClean="0"/>
          </a:p>
        </p:txBody>
      </p:sp>
      <p:sp>
        <p:nvSpPr>
          <p:cNvPr id="33795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4A5E3-17E4-4F82-B74C-E7BB671245EB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  <p:transition spd="slow" advTm="93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Główne błędy popełniane przez rodziców</a:t>
            </a:r>
            <a:endParaRPr lang="pl-PL" dirty="0"/>
          </a:p>
        </p:txBody>
      </p:sp>
      <p:sp>
        <p:nvSpPr>
          <p:cNvPr id="1638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l-PL" smtClean="0"/>
              <a:t>Szantaż emocjonalny- dziecko uczy się obojętności, gdyż jest to sposób osiągnięcia celów</a:t>
            </a:r>
          </a:p>
          <a:p>
            <a:r>
              <a:rPr lang="pl-PL" smtClean="0"/>
              <a:t>Brak wzajemnego szacunku rodziców</a:t>
            </a:r>
          </a:p>
          <a:p>
            <a:r>
              <a:rPr lang="pl-PL" smtClean="0"/>
              <a:t>Nadopiekuńczość- dziecko staje się bezradne, nie wierzy we własne siły, że potrafi- mądry rodzic, gdy widzi trudności dziecka nie wyręcza, ale pomaga samemu osiągnąć cel- pyta- pomóc ci?- budzi w dziecku poczucie bezpieczeństwa</a:t>
            </a:r>
          </a:p>
          <a:p>
            <a:r>
              <a:rPr lang="pl-PL" smtClean="0"/>
              <a:t>Postawa nadmiernie uległa- dziecko buduje w sobie fałszywy obraz samego siebie</a:t>
            </a:r>
          </a:p>
          <a:p>
            <a:endParaRPr lang="pl-PL" smtClean="0"/>
          </a:p>
        </p:txBody>
      </p:sp>
      <p:sp>
        <p:nvSpPr>
          <p:cNvPr id="16387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13E39-5C2E-436E-BEDA-1C0A09944CD9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p:transition spd="slow" advTm="42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Jak umiejętnie pochwalić</a:t>
            </a:r>
            <a:endParaRPr lang="pl-PL" dirty="0"/>
          </a:p>
        </p:txBody>
      </p:sp>
      <p:sp>
        <p:nvSpPr>
          <p:cNvPr id="1741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l-PL" smtClean="0"/>
              <a:t>Pochwała musi być szczera</a:t>
            </a:r>
          </a:p>
          <a:p>
            <a:r>
              <a:rPr lang="pl-PL" smtClean="0"/>
              <a:t>Chwal czyn, a nie osobę</a:t>
            </a:r>
          </a:p>
          <a:p>
            <a:r>
              <a:rPr lang="pl-PL" smtClean="0"/>
              <a:t>Pochwała powinna być konkretna- wskaż dokładnie chwalony czyn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NIECH CI WEJDZIE W KREW MÓWIENIE CODZIENNIE JEDNEGO DOBREGO SŁOWA CO NAJMNIEJ TRZEM RÓŻNYM OSOBOM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Będziesz zadowolony widząc wokół szczęście, wdzięczność i przyjemność, które swoim zachowaniem sprawiasz innym </a:t>
            </a:r>
          </a:p>
        </p:txBody>
      </p:sp>
      <p:sp>
        <p:nvSpPr>
          <p:cNvPr id="17411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C8010-3872-43AA-8A8C-2FC7C7F8DF88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ransition advTm="125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Jak bezboleśnie krytykować</a:t>
            </a:r>
            <a:endParaRPr lang="pl-PL" dirty="0"/>
          </a:p>
        </p:txBody>
      </p:sp>
      <p:sp>
        <p:nvSpPr>
          <p:cNvPr id="1843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l-PL" smtClean="0"/>
              <a:t>Krytykuj w cztery oczy, nigdy w obecności osób postronnych</a:t>
            </a:r>
          </a:p>
          <a:p>
            <a:r>
              <a:rPr lang="pl-PL" smtClean="0"/>
              <a:t>Poprzedź krytykę jakimś miłym słowem, albo komplementem</a:t>
            </a:r>
          </a:p>
          <a:p>
            <a:r>
              <a:rPr lang="pl-PL" smtClean="0"/>
              <a:t>Uczyń krytykę bezosobową- krytykuj uczynek, a nie osobę</a:t>
            </a:r>
          </a:p>
          <a:p>
            <a:r>
              <a:rPr lang="pl-PL" smtClean="0"/>
              <a:t>Znajdź  właściwe rozwiązanie, czyli co zrobić, aby było dobrze</a:t>
            </a:r>
          </a:p>
          <a:p>
            <a:r>
              <a:rPr lang="pl-PL" smtClean="0"/>
              <a:t>Proś o współpracę- nie żądaj jej</a:t>
            </a:r>
          </a:p>
          <a:p>
            <a:r>
              <a:rPr lang="pl-PL" smtClean="0"/>
              <a:t>Za każde przewinienie krytykuj tylko raz</a:t>
            </a:r>
          </a:p>
          <a:p>
            <a:r>
              <a:rPr lang="pl-PL" smtClean="0"/>
              <a:t>Zakończ krytykę jakimś ciepłym słowem- zostańmy przyjaciółmi</a:t>
            </a:r>
          </a:p>
          <a:p>
            <a:endParaRPr lang="pl-PL" smtClean="0"/>
          </a:p>
        </p:txBody>
      </p:sp>
      <p:sp>
        <p:nvSpPr>
          <p:cNvPr id="18435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FF1C7-834F-4B7C-8639-D00FA2038E4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ransition advTm="132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rgbClr val="9D2512"/>
                </a:solidFill>
              </a:rPr>
              <a:t>Dzieci uczą…….</a:t>
            </a:r>
          </a:p>
        </p:txBody>
      </p:sp>
      <p:sp>
        <p:nvSpPr>
          <p:cNvPr id="1945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Dziecko otoczone zazdrością uczy się zawiści</a:t>
            </a:r>
          </a:p>
          <a:p>
            <a:pPr eaLnBrk="1" hangingPunct="1"/>
            <a:r>
              <a:rPr lang="pl-PL" smtClean="0"/>
              <a:t>Dziecko zawstydzane uczy się poczucia winy</a:t>
            </a:r>
          </a:p>
          <a:p>
            <a:pPr eaLnBrk="1" hangingPunct="1"/>
            <a:r>
              <a:rPr lang="pl-PL" smtClean="0"/>
              <a:t>Dziecko zachęcane uczy się wiary w siebie</a:t>
            </a:r>
          </a:p>
          <a:p>
            <a:pPr eaLnBrk="1" hangingPunct="1"/>
            <a:r>
              <a:rPr lang="pl-PL" smtClean="0"/>
              <a:t>Dziecko otoczone wyrozumiałością uczy się cierpliwości</a:t>
            </a:r>
          </a:p>
          <a:p>
            <a:pPr eaLnBrk="1" hangingPunct="1"/>
            <a:r>
              <a:rPr lang="pl-PL" smtClean="0"/>
              <a:t>Dziecko chwalone uczy się wdzięczności</a:t>
            </a:r>
          </a:p>
        </p:txBody>
      </p:sp>
      <p:sp>
        <p:nvSpPr>
          <p:cNvPr id="19459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7E11F-1DB7-4634-AD42-39DC28CE8BA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  <p:transition spd="slow" advTm="114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rgbClr val="9D2512"/>
                </a:solidFill>
              </a:rPr>
              <a:t>Dziecko akceptowane uczy się kochać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Dziecko otoczone aprobatą uczy się lubić siebie</a:t>
            </a:r>
          </a:p>
          <a:p>
            <a:pPr eaLnBrk="1" hangingPunct="1"/>
            <a:r>
              <a:rPr lang="pl-PL" smtClean="0"/>
              <a:t>Dziecko darzone uznaniem uczy się, że dobrze mieć cel</a:t>
            </a:r>
          </a:p>
          <a:p>
            <a:pPr eaLnBrk="1" hangingPunct="1"/>
            <a:r>
              <a:rPr lang="pl-PL" smtClean="0"/>
              <a:t>Dziecko żyjące w otoczeniu, które potrafi się dzielić, uczy się hojności</a:t>
            </a:r>
          </a:p>
          <a:p>
            <a:pPr eaLnBrk="1" hangingPunct="1"/>
            <a:r>
              <a:rPr lang="pl-PL" smtClean="0"/>
              <a:t>Dziecko traktowane uczciwie uczy się prawdy i sprawiedliwości</a:t>
            </a:r>
          </a:p>
          <a:p>
            <a:pPr eaLnBrk="1" hangingPunct="1"/>
            <a:r>
              <a:rPr lang="pl-PL" smtClean="0"/>
              <a:t>Dziecko żyjące w poczuciu bezpieczeństwa uczy się ufności</a:t>
            </a:r>
          </a:p>
        </p:txBody>
      </p:sp>
      <p:sp>
        <p:nvSpPr>
          <p:cNvPr id="20483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42D52-E08B-4F53-B21E-4D628A1EF2A7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  <p:transition spd="slow" advTm="135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rgbClr val="9D2512"/>
                </a:solidFill>
              </a:rPr>
              <a:t>Dzieci….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l-PL" smtClean="0"/>
              <a:t>Dziecko otoczone przyjaźnią uczy się radości życia</a:t>
            </a:r>
          </a:p>
          <a:p>
            <a:pPr eaLnBrk="1" hangingPunct="1"/>
            <a:r>
              <a:rPr lang="pl-PL" smtClean="0"/>
              <a:t>Jeżeli żyjesz w spokoju, twoje dziecko będzie żyło w spokoju ducha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  <a:p>
            <a:pPr eaLnBrk="1" hangingPunct="1">
              <a:buFont typeface="Wingdings 2" pitchFamily="18" charset="2"/>
              <a:buNone/>
            </a:pPr>
            <a:r>
              <a:rPr lang="pl-PL" smtClean="0"/>
              <a:t>A TERAZ ODPOWIEDZ.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mtClean="0"/>
              <a:t>W JAKIM OTOCZENIU ŻYJE TWOJE DZIECKO</a:t>
            </a:r>
          </a:p>
        </p:txBody>
      </p:sp>
      <p:sp>
        <p:nvSpPr>
          <p:cNvPr id="21507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5BE35-E5C0-4BFF-83C9-EB3EF1DC77D8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ransition spd="slow" advTm="98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/>
              <a:t>Potrzeby psychospołeczne gwarantują harmonijny rozwój dziecka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Potrzeba życzliwości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Potrzeba troski i miłości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Potrzeba kontaktu z rodzicami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Potrzeba współdziałania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Potrzeba samo urzeczywistnienia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Szacunku dla rozwijającej się odrębnej jednostki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Potrzeba wzoru</a:t>
            </a:r>
          </a:p>
        </p:txBody>
      </p:sp>
      <p:sp>
        <p:nvSpPr>
          <p:cNvPr id="22531" name="Symbol zastępczy daty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780E-D0EE-4793-9393-1C9DDF5CE6BA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ransition spd="slow" advTm="1047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389</TotalTime>
  <Words>1048</Words>
  <Application>Microsoft Office PowerPoint</Application>
  <PresentationFormat>Pokaz na ekranie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12</vt:i4>
      </vt:variant>
      <vt:variant>
        <vt:lpstr>Tytuły slajdów</vt:lpstr>
      </vt:variant>
      <vt:variant>
        <vt:i4>20</vt:i4>
      </vt:variant>
    </vt:vector>
  </HeadingPairs>
  <TitlesOfParts>
    <vt:vector size="37" baseType="lpstr">
      <vt:lpstr>Arial</vt:lpstr>
      <vt:lpstr>Georgia</vt:lpstr>
      <vt:lpstr>Wingdings 2</vt:lpstr>
      <vt:lpstr>Wingdings</vt:lpstr>
      <vt:lpstr>Calibri</vt:lpstr>
      <vt:lpstr>Miejski</vt:lpstr>
      <vt:lpstr>Miejski</vt:lpstr>
      <vt:lpstr>Miejski</vt:lpstr>
      <vt:lpstr>Miejski</vt:lpstr>
      <vt:lpstr>Miejski</vt:lpstr>
      <vt:lpstr>Miejski</vt:lpstr>
      <vt:lpstr>Miejski</vt:lpstr>
      <vt:lpstr>Miejski</vt:lpstr>
      <vt:lpstr>Miejski</vt:lpstr>
      <vt:lpstr>Miejski</vt:lpstr>
      <vt:lpstr>Miejski</vt:lpstr>
      <vt:lpstr>Miejski</vt:lpstr>
      <vt:lpstr>Czy dzieci muszą mieć wszystko- główne błędy popełniane przez rodziców</vt:lpstr>
      <vt:lpstr>Główne błędy popełniane przez rodziców</vt:lpstr>
      <vt:lpstr>Główne błędy popełniane przez rodziców</vt:lpstr>
      <vt:lpstr>Jak umiejętnie pochwalić</vt:lpstr>
      <vt:lpstr>Jak bezboleśnie krytykować</vt:lpstr>
      <vt:lpstr>Dzieci uczą…….</vt:lpstr>
      <vt:lpstr>Dziecko akceptowane uczy się kochać</vt:lpstr>
      <vt:lpstr>Dzieci….</vt:lpstr>
      <vt:lpstr>Potrzeby psychospołeczne gwarantują harmonijny rozwój dziecka</vt:lpstr>
      <vt:lpstr>Potrzeby związane z rozwojem  fizycznym </vt:lpstr>
      <vt:lpstr>Potrzeby związane z rozwojem psychicznym</vt:lpstr>
      <vt:lpstr>Potrzeby związane z rozwojem kulturalnym</vt:lpstr>
      <vt:lpstr>Potrzeby związane z rozwojem społecznym</vt:lpstr>
      <vt:lpstr>10 przykazań dobrego, skutecznego wychowania</vt:lpstr>
      <vt:lpstr>10 przykazań</vt:lpstr>
      <vt:lpstr>Dla rodziców</vt:lpstr>
      <vt:lpstr>Dla rodziców</vt:lpstr>
      <vt:lpstr>Jak najlepiej wykorzystać decydujący okres: od urodzenia do 10 roku życia</vt:lpstr>
      <vt:lpstr>Gdybym mogła od nowa wychowywać dziecko</vt:lpstr>
      <vt:lpstr>10 przykazań dotyczących wychowania dzieci</vt:lpstr>
    </vt:vector>
  </TitlesOfParts>
  <Company>niepodległość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dzieci muszą mieć wszystko</dc:title>
  <dc:creator>Kuba</dc:creator>
  <cp:lastModifiedBy>Hp</cp:lastModifiedBy>
  <cp:revision>33</cp:revision>
  <dcterms:created xsi:type="dcterms:W3CDTF">2011-04-28T07:12:03Z</dcterms:created>
  <dcterms:modified xsi:type="dcterms:W3CDTF">2015-04-20T14:54:18Z</dcterms:modified>
</cp:coreProperties>
</file>